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486" r:id="rId2"/>
    <p:sldId id="495" r:id="rId3"/>
    <p:sldId id="496" r:id="rId4"/>
    <p:sldId id="497" r:id="rId5"/>
    <p:sldId id="498" r:id="rId6"/>
    <p:sldId id="493" r:id="rId7"/>
    <p:sldId id="500" r:id="rId8"/>
    <p:sldId id="501" r:id="rId9"/>
    <p:sldId id="503" r:id="rId10"/>
    <p:sldId id="502" r:id="rId11"/>
    <p:sldId id="477" r:id="rId12"/>
    <p:sldId id="271" r:id="rId13"/>
    <p:sldId id="409"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0.png"/><Relationship Id="rId4" Type="http://schemas.openxmlformats.org/officeDocument/2006/relationships/hyperlink" Target="https://github.com/soyuztechnologies/Corporate_Full_Stack_Training/blob/master/Day%204/webapp3/Component.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1/Exercise%201/App.view.xml" TargetMode="External"/><Relationship Id="rId13" Type="http://schemas.openxmlformats.org/officeDocument/2006/relationships/image" Target="../media/image4.png"/><Relationship Id="rId3" Type="http://schemas.openxmlformats.org/officeDocument/2006/relationships/hyperlink" Target="https://github.com/soyuztechnologies/MouriTechUI5Fiori/blob/master/Day%2011/Exercise%201/View1.view.xml" TargetMode="External"/><Relationship Id="rId7" Type="http://schemas.openxmlformats.org/officeDocument/2006/relationships/hyperlink" Target="https://github.com/soyuztechnologies/MouriTechUI5Fiori/blob/master/Day%2011/Exercise%201/BaseController.js" TargetMode="External"/><Relationship Id="rId12" Type="http://schemas.openxmlformats.org/officeDocument/2006/relationships/hyperlink" Target="https://github.com/soyuztechnologies/MouriTechUI5Fiori/blob/master/Day%2011/Exercise%201/formatter.js"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11/Exercise%201/View2.controller.js" TargetMode="External"/><Relationship Id="rId11" Type="http://schemas.openxmlformats.org/officeDocument/2006/relationships/hyperlink" Target="https://github.com/soyuztechnologies/MouriTechUI5Fiori/blob/master/Day%2011/Exercise%201/Compoent.js" TargetMode="External"/><Relationship Id="rId5" Type="http://schemas.openxmlformats.org/officeDocument/2006/relationships/hyperlink" Target="https://github.com/soyuztechnologies/MouriTechUI5Fiori/blob/master/Day%2011/Exercise%201/View1.controller.js" TargetMode="External"/><Relationship Id="rId10" Type="http://schemas.openxmlformats.org/officeDocument/2006/relationships/hyperlink" Target="https://github.com/soyuztechnologies/MouriTechUI5Fiori/blob/master/Day%2011/Exercise%201/manifest..json" TargetMode="External"/><Relationship Id="rId4" Type="http://schemas.openxmlformats.org/officeDocument/2006/relationships/hyperlink" Target="https://github.com/soyuztechnologies/MouriTechUI5Fiori/blob/master/Day%2011/Exercise%201/View2.view.xml" TargetMode="External"/><Relationship Id="rId9" Type="http://schemas.openxmlformats.org/officeDocument/2006/relationships/hyperlink" Target="https://github.com/soyuztechnologies/MouriTechUI5Fiori/blob/master/Day%2011/Exercise%201/App.controller.js" TargetMode="External"/><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11/Exercise%202/View2.view.xml"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hyperlink" Target="https://github.com/soyuztechnologies/MouriTechUI5Fiori/blob/master/Day%2011/Exercise%202/View2.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1/Exercise%203/manifest.json" TargetMode="External"/><Relationship Id="rId3" Type="http://schemas.openxmlformats.org/officeDocument/2006/relationships/hyperlink" Target="https://github.com/soyuztechnologies/MouriTechUI5Fiori/blob/master/Day%2011/Exercise%203/View2.controller.js" TargetMode="External"/><Relationship Id="rId7" Type="http://schemas.openxmlformats.org/officeDocument/2006/relationships/hyperlink" Target="https://github.com/soyuztechnologies/MouriTechUI5Fiori/blob/master/Day%2011/Exercise%203/Component.js" TargetMode="External"/><Relationship Id="rId2" Type="http://schemas.openxmlformats.org/officeDocument/2006/relationships/hyperlink" Target="https://github.com/soyuztechnologies/MouriTechUI5Fiori/blob/master/Day%2011/Exercise%203/View1.controller.js" TargetMode="External"/><Relationship Id="rId1" Type="http://schemas.openxmlformats.org/officeDocument/2006/relationships/slideLayout" Target="../slideLayouts/slideLayout2.xml"/><Relationship Id="rId6" Type="http://schemas.openxmlformats.org/officeDocument/2006/relationships/hyperlink" Target="https://github.com/soyuztechnologies/MouriTechUI5Fiori/blob/master/Day%2011/Exercise%203/Avengers.view.xml" TargetMode="External"/><Relationship Id="rId5" Type="http://schemas.openxmlformats.org/officeDocument/2006/relationships/hyperlink" Target="https://github.com/soyuztechnologies/MouriTechUI5Fiori/blob/master/Day%2012/Exercise%203/controller/Avengers.controller.txt" TargetMode="External"/><Relationship Id="rId10" Type="http://schemas.openxmlformats.org/officeDocument/2006/relationships/image" Target="../media/image9.jpeg"/><Relationship Id="rId4" Type="http://schemas.openxmlformats.org/officeDocument/2006/relationships/hyperlink" Target="https://github.com/soyuztechnologies/MouriTechUI5Fiori/blob/master/Day%2011/Exercise%203/Avengers..controller.js" TargetMode="Externa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11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11</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5">
            <a:extLst>
              <a:ext uri="{FF2B5EF4-FFF2-40B4-BE49-F238E27FC236}">
                <a16:creationId xmlns:a16="http://schemas.microsoft.com/office/drawing/2014/main" id="{2E32B57F-C1B9-419C-8241-A102FE31C88F}"/>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17196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74971"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015836" cy="4247317"/>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pPr marL="285750" indent="-285750" algn="l">
              <a:buFont typeface="Wingdings" panose="05000000000000000000" pitchFamily="2" charset="2"/>
              <a:buChar char="Ø"/>
            </a:pPr>
            <a:endParaRPr lang="en-US" dirty="0">
              <a:latin typeface="Calibri (Body)"/>
            </a:endParaRP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460813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Page</a:t>
            </a:r>
          </a:p>
          <a:p>
            <a:endParaRPr lang="en-US" sz="3600" dirty="0">
              <a:latin typeface="Cooper Black" panose="0208090404030B020404" pitchFamily="18" charset="0"/>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Rectangle 7">
            <a:extLst>
              <a:ext uri="{FF2B5EF4-FFF2-40B4-BE49-F238E27FC236}">
                <a16:creationId xmlns:a16="http://schemas.microsoft.com/office/drawing/2014/main" id="{31806206-2505-4817-BD3E-52C2A640F292}"/>
              </a:ext>
            </a:extLst>
          </p:cNvPr>
          <p:cNvSpPr/>
          <p:nvPr/>
        </p:nvSpPr>
        <p:spPr>
          <a:xfrm>
            <a:off x="4821382" y="1161315"/>
            <a:ext cx="6559294" cy="378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View</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AA8F647B-6ECF-40B9-8150-1E85254C547C}"/>
              </a:ext>
            </a:extLst>
          </p:cNvPr>
          <p:cNvSpPr/>
          <p:nvPr/>
        </p:nvSpPr>
        <p:spPr>
          <a:xfrm>
            <a:off x="5198849" y="1787021"/>
            <a:ext cx="5913972" cy="29087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 Container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DD6AB7D1-1F04-490E-BBE7-59726499DEFC}"/>
              </a:ext>
            </a:extLst>
          </p:cNvPr>
          <p:cNvSpPr/>
          <p:nvPr/>
        </p:nvSpPr>
        <p:spPr>
          <a:xfrm>
            <a:off x="5351968" y="2299723"/>
            <a:ext cx="2324925" cy="21558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2F1B2F42-BBAE-4744-AA1C-F7D48D47151A}"/>
              </a:ext>
            </a:extLst>
          </p:cNvPr>
          <p:cNvSpPr/>
          <p:nvPr/>
        </p:nvSpPr>
        <p:spPr>
          <a:xfrm>
            <a:off x="8284514" y="2299723"/>
            <a:ext cx="2135874" cy="20504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View 2</a:t>
            </a:r>
          </a:p>
        </p:txBody>
      </p:sp>
      <p:sp>
        <p:nvSpPr>
          <p:cNvPr id="12" name="Arrow: Right 11">
            <a:extLst>
              <a:ext uri="{FF2B5EF4-FFF2-40B4-BE49-F238E27FC236}">
                <a16:creationId xmlns:a16="http://schemas.microsoft.com/office/drawing/2014/main" id="{23575B1B-C801-4318-9710-3FB02B997593}"/>
              </a:ext>
            </a:extLst>
          </p:cNvPr>
          <p:cNvSpPr/>
          <p:nvPr/>
        </p:nvSpPr>
        <p:spPr>
          <a:xfrm>
            <a:off x="7594474" y="2484787"/>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4813F89-40DF-44E1-9859-7FB09AC1749F}"/>
              </a:ext>
            </a:extLst>
          </p:cNvPr>
          <p:cNvSpPr/>
          <p:nvPr/>
        </p:nvSpPr>
        <p:spPr>
          <a:xfrm rot="10800000">
            <a:off x="7466276" y="3364551"/>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3DCA1E-321E-4170-952D-C374372FA7CC}"/>
              </a:ext>
            </a:extLst>
          </p:cNvPr>
          <p:cNvSpPr/>
          <p:nvPr/>
        </p:nvSpPr>
        <p:spPr>
          <a:xfrm>
            <a:off x="8434278" y="2484787"/>
            <a:ext cx="2135874" cy="19708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3828E0-9DD1-4CBB-8C94-F5EA92D9267A}"/>
              </a:ext>
            </a:extLst>
          </p:cNvPr>
          <p:cNvSpPr/>
          <p:nvPr/>
        </p:nvSpPr>
        <p:spPr>
          <a:xfrm>
            <a:off x="8586678" y="2637187"/>
            <a:ext cx="2133238" cy="19708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8B83390-7008-440B-B0BF-714FD8DF2697}"/>
              </a:ext>
            </a:extLst>
          </p:cNvPr>
          <p:cNvSpPr txBox="1"/>
          <p:nvPr/>
        </p:nvSpPr>
        <p:spPr>
          <a:xfrm>
            <a:off x="6454215" y="3241385"/>
            <a:ext cx="6096000" cy="369332"/>
          </a:xfrm>
          <a:prstGeom prst="rect">
            <a:avLst/>
          </a:prstGeom>
          <a:noFill/>
        </p:spPr>
        <p:txBody>
          <a:bodyPr wrap="square">
            <a:spAutoFit/>
          </a:bodyPr>
          <a:lstStyle/>
          <a:p>
            <a:pPr algn="ctr"/>
            <a:r>
              <a:rPr lang="en-US" dirty="0">
                <a:solidFill>
                  <a:schemeClr val="bg1"/>
                </a:solidFill>
              </a:rPr>
              <a:t>View 2</a:t>
            </a:r>
          </a:p>
        </p:txBody>
      </p:sp>
      <p:pic>
        <p:nvPicPr>
          <p:cNvPr id="3074" name="Picture 2">
            <a:extLst>
              <a:ext uri="{FF2B5EF4-FFF2-40B4-BE49-F238E27FC236}">
                <a16:creationId xmlns:a16="http://schemas.microsoft.com/office/drawing/2014/main" id="{CFD0E090-D23A-492A-81A5-037F6B14E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77" y="1431274"/>
            <a:ext cx="4458571" cy="317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8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Object Header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015836" cy="1200329"/>
          </a:xfrm>
          <a:prstGeom prst="rect">
            <a:avLst/>
          </a:prstGeom>
          <a:noFill/>
        </p:spPr>
        <p:txBody>
          <a:bodyPr wrap="square" rtlCol="0">
            <a:spAutoFit/>
          </a:bodyPr>
          <a:lstStyle/>
          <a:p>
            <a:pPr marL="285750" indent="-285750" algn="just">
              <a:buFont typeface="Wingdings" panose="05000000000000000000" pitchFamily="2" charset="2"/>
              <a:buChar char="Ø"/>
            </a:pPr>
            <a:r>
              <a:rPr kumimoji="0" lang="en-US" altLang="en-US" sz="1800" b="0" i="0" u="none" strike="noStrike" cap="none" normalizeH="0" baseline="0" dirty="0" err="1">
                <a:ln>
                  <a:noFill/>
                </a:ln>
                <a:solidFill>
                  <a:srgbClr val="32363A"/>
                </a:solidFill>
                <a:effectLst/>
                <a:latin typeface="Consolas" panose="020B0609020204030204" pitchFamily="49" charset="0"/>
              </a:rPr>
              <a:t>ObjectHeader</a:t>
            </a:r>
            <a:r>
              <a:rPr kumimoji="0" lang="en-US" altLang="en-US" sz="1800" b="0" i="0" u="none" strike="noStrike" cap="none" normalizeH="0" baseline="0" dirty="0">
                <a:ln>
                  <a:noFill/>
                </a:ln>
                <a:solidFill>
                  <a:srgbClr val="32363A"/>
                </a:solidFill>
                <a:effectLst/>
                <a:latin typeface="72"/>
              </a:rPr>
              <a:t> is a display control that enables the user to easily identify a specific object.</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285750" indent="-285750" algn="just">
              <a:buFont typeface="Wingdings" panose="05000000000000000000" pitchFamily="2" charset="2"/>
              <a:buChar char="Ø"/>
            </a:pPr>
            <a:r>
              <a:rPr lang="en-US" b="0" i="0" dirty="0">
                <a:solidFill>
                  <a:srgbClr val="32363A"/>
                </a:solidFill>
                <a:effectLst/>
                <a:latin typeface="72"/>
              </a:rPr>
              <a:t>The object header title is the key identifier of the object and additional text and icons can be used to further distinguish it from other objects.</a:t>
            </a:r>
          </a:p>
          <a:p>
            <a:pPr marL="285750" indent="-285750" algn="l">
              <a:buFont typeface="Wingdings" panose="05000000000000000000" pitchFamily="2" charset="2"/>
              <a:buChar char="Ø"/>
            </a:pPr>
            <a:endParaRPr lang="en-US" dirty="0">
              <a:latin typeface="Calibri (Body)"/>
            </a:endParaRP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cxnSp>
        <p:nvCxnSpPr>
          <p:cNvPr id="7" name="Straight Connector 6">
            <a:extLst>
              <a:ext uri="{FF2B5EF4-FFF2-40B4-BE49-F238E27FC236}">
                <a16:creationId xmlns:a16="http://schemas.microsoft.com/office/drawing/2014/main" id="{5C12C47C-5FB2-4A37-8FE6-36CCC26AD070}"/>
              </a:ext>
            </a:extLst>
          </p:cNvPr>
          <p:cNvCxnSpPr>
            <a:cxnSpLocks/>
          </p:cNvCxnSpPr>
          <p:nvPr/>
        </p:nvCxnSpPr>
        <p:spPr>
          <a:xfrm>
            <a:off x="196258" y="2682641"/>
            <a:ext cx="70912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FCE856-1BFE-46C3-A481-F972A4E43083}"/>
              </a:ext>
            </a:extLst>
          </p:cNvPr>
          <p:cNvSpPr txBox="1"/>
          <p:nvPr/>
        </p:nvSpPr>
        <p:spPr>
          <a:xfrm>
            <a:off x="2216730" y="2883572"/>
            <a:ext cx="5671125" cy="3416320"/>
          </a:xfrm>
          <a:prstGeom prst="rect">
            <a:avLst/>
          </a:prstGeom>
          <a:noFill/>
        </p:spPr>
        <p:txBody>
          <a:bodyPr wrap="square" rtlCol="0">
            <a:spAutoFit/>
          </a:bodyPr>
          <a:lstStyle/>
          <a:p>
            <a:r>
              <a:rPr lang="en-US" b="1" dirty="0"/>
              <a:t>Exercise 1:</a:t>
            </a:r>
          </a:p>
          <a:p>
            <a:r>
              <a:rPr lang="en-US" dirty="0"/>
              <a:t>In this exercise we will add </a:t>
            </a:r>
            <a:r>
              <a:rPr lang="en-US" dirty="0" err="1"/>
              <a:t>ObjectHeader</a:t>
            </a:r>
            <a:r>
              <a:rPr lang="en-US" dirty="0"/>
              <a:t> in View2</a:t>
            </a:r>
          </a:p>
          <a:p>
            <a:r>
              <a:rPr lang="en-US" dirty="0">
                <a:hlinkClick r:id="rId3"/>
              </a:rPr>
              <a:t>View1.view.xml</a:t>
            </a:r>
            <a:endParaRPr lang="en-US" dirty="0"/>
          </a:p>
          <a:p>
            <a:r>
              <a:rPr lang="en-US" dirty="0">
                <a:hlinkClick r:id="rId4"/>
              </a:rPr>
              <a:t>View2.view.xml</a:t>
            </a:r>
            <a:endParaRPr lang="en-US" dirty="0"/>
          </a:p>
          <a:p>
            <a:r>
              <a:rPr lang="en-US" dirty="0">
                <a:hlinkClick r:id="rId5"/>
              </a:rPr>
              <a:t>View1.controller.js</a:t>
            </a:r>
            <a:endParaRPr lang="en-US" dirty="0"/>
          </a:p>
          <a:p>
            <a:r>
              <a:rPr lang="en-US" dirty="0">
                <a:hlinkClick r:id="rId6"/>
              </a:rPr>
              <a:t>View2.controller.js</a:t>
            </a:r>
            <a:endParaRPr lang="en-US" dirty="0"/>
          </a:p>
          <a:p>
            <a:r>
              <a:rPr lang="en-US" dirty="0">
                <a:hlinkClick r:id="rId7"/>
              </a:rPr>
              <a:t>BaseController.js</a:t>
            </a:r>
            <a:endParaRPr lang="en-US" dirty="0"/>
          </a:p>
          <a:p>
            <a:r>
              <a:rPr lang="en-US" dirty="0">
                <a:hlinkClick r:id="rId8"/>
              </a:rPr>
              <a:t>App.view.xml</a:t>
            </a:r>
            <a:endParaRPr lang="en-US" dirty="0"/>
          </a:p>
          <a:p>
            <a:r>
              <a:rPr lang="en-US" dirty="0">
                <a:hlinkClick r:id="rId9"/>
              </a:rPr>
              <a:t>App.controller.js</a:t>
            </a:r>
            <a:endParaRPr lang="en-US" dirty="0"/>
          </a:p>
          <a:p>
            <a:r>
              <a:rPr lang="en-US" dirty="0">
                <a:hlinkClick r:id="rId10"/>
              </a:rPr>
              <a:t>Manifest.json</a:t>
            </a:r>
            <a:endParaRPr lang="en-US" dirty="0"/>
          </a:p>
          <a:p>
            <a:r>
              <a:rPr lang="en-US" dirty="0">
                <a:hlinkClick r:id="rId11"/>
              </a:rPr>
              <a:t>Component.js</a:t>
            </a:r>
            <a:endParaRPr lang="en-US" dirty="0"/>
          </a:p>
          <a:p>
            <a:r>
              <a:rPr lang="en-US" dirty="0">
                <a:hlinkClick r:id="rId12"/>
              </a:rPr>
              <a:t>Formatter.js</a:t>
            </a:r>
            <a:endParaRPr lang="en-US" dirty="0"/>
          </a:p>
        </p:txBody>
      </p:sp>
      <p:pic>
        <p:nvPicPr>
          <p:cNvPr id="9" name="Picture 5" descr="HTML &amp;lt;LI&amp;gt; Tag">
            <a:extLst>
              <a:ext uri="{FF2B5EF4-FFF2-40B4-BE49-F238E27FC236}">
                <a16:creationId xmlns:a16="http://schemas.microsoft.com/office/drawing/2014/main" id="{F93B62F0-743C-46B8-A0B6-4462AC13D5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530" y="2763371"/>
            <a:ext cx="1517674" cy="7665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320DA8E-9472-425E-8E35-F8366D82E63A}"/>
              </a:ext>
            </a:extLst>
          </p:cNvPr>
          <p:cNvPicPr>
            <a:picLocks noChangeAspect="1"/>
          </p:cNvPicPr>
          <p:nvPr/>
        </p:nvPicPr>
        <p:blipFill>
          <a:blip r:embed="rId14"/>
          <a:stretch>
            <a:fillRect/>
          </a:stretch>
        </p:blipFill>
        <p:spPr>
          <a:xfrm>
            <a:off x="7535286" y="2504175"/>
            <a:ext cx="4460456" cy="3342368"/>
          </a:xfrm>
          <a:prstGeom prst="rect">
            <a:avLst/>
          </a:prstGeom>
        </p:spPr>
      </p:pic>
    </p:spTree>
    <p:extLst>
      <p:ext uri="{BB962C8B-B14F-4D97-AF65-F5344CB8AC3E}">
        <p14:creationId xmlns:p14="http://schemas.microsoft.com/office/powerpoint/2010/main" val="173437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latin typeface="Cooper Black" panose="0208090404030B020404" pitchFamily="18" charset="0"/>
              </a:rPr>
              <a:t>IconTab</a:t>
            </a:r>
            <a:r>
              <a:rPr lang="en-US" sz="3600" dirty="0">
                <a:latin typeface="Cooper Black" panose="0208090404030B020404" pitchFamily="18" charset="0"/>
              </a:rPr>
              <a:t> Bar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1" y="880483"/>
            <a:ext cx="11015836"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2363A"/>
                </a:solidFill>
                <a:effectLst/>
                <a:latin typeface="Calibri (Body)"/>
              </a:rPr>
              <a:t>The </a:t>
            </a:r>
            <a:r>
              <a:rPr lang="en-US" b="0" i="0" dirty="0" err="1">
                <a:solidFill>
                  <a:srgbClr val="32363A"/>
                </a:solidFill>
                <a:effectLst/>
                <a:latin typeface="Calibri (Body)"/>
              </a:rPr>
              <a:t>IconTabBar</a:t>
            </a:r>
            <a:r>
              <a:rPr lang="en-US" b="0" i="0" dirty="0">
                <a:solidFill>
                  <a:srgbClr val="32363A"/>
                </a:solidFill>
                <a:effectLst/>
                <a:latin typeface="Calibri (Body)"/>
              </a:rPr>
              <a:t> represents a collection of tabs with associated content. </a:t>
            </a:r>
          </a:p>
          <a:p>
            <a:pPr marL="285750" indent="-285750" algn="l">
              <a:buFont typeface="Wingdings" panose="05000000000000000000" pitchFamily="2" charset="2"/>
              <a:buChar char="Ø"/>
            </a:pPr>
            <a:r>
              <a:rPr lang="en-US" b="0" i="0" dirty="0">
                <a:solidFill>
                  <a:srgbClr val="32363A"/>
                </a:solidFill>
                <a:effectLst/>
                <a:latin typeface="Calibri (Body)"/>
              </a:rPr>
              <a:t>The </a:t>
            </a:r>
            <a:r>
              <a:rPr lang="en-US" b="0" i="0" dirty="0" err="1">
                <a:solidFill>
                  <a:srgbClr val="32363A"/>
                </a:solidFill>
                <a:effectLst/>
                <a:latin typeface="Calibri (Body)"/>
              </a:rPr>
              <a:t>IconTabFilter</a:t>
            </a:r>
            <a:r>
              <a:rPr lang="en-US" b="0" i="0" dirty="0">
                <a:solidFill>
                  <a:srgbClr val="32363A"/>
                </a:solidFill>
                <a:effectLst/>
                <a:latin typeface="Calibri (Body)"/>
              </a:rPr>
              <a:t> holds all information on an item - text, icon and count.</a:t>
            </a:r>
          </a:p>
          <a:p>
            <a:pPr marL="285750" indent="-285750" algn="just">
              <a:buFont typeface="Wingdings" panose="05000000000000000000" pitchFamily="2" charset="2"/>
              <a:buChar char="Ø"/>
            </a:pPr>
            <a:r>
              <a:rPr lang="en-US" b="0" i="0" dirty="0">
                <a:solidFill>
                  <a:srgbClr val="32363A"/>
                </a:solidFill>
                <a:effectLst/>
                <a:latin typeface="Calibri (Body)"/>
              </a:rPr>
              <a:t>The </a:t>
            </a:r>
            <a:r>
              <a:rPr lang="en-US" b="0" i="0" dirty="0" err="1">
                <a:solidFill>
                  <a:srgbClr val="32363A"/>
                </a:solidFill>
                <a:effectLst/>
                <a:latin typeface="Calibri (Body)"/>
              </a:rPr>
              <a:t>IconTabBar</a:t>
            </a:r>
            <a:r>
              <a:rPr lang="en-US" b="0" i="0" dirty="0">
                <a:solidFill>
                  <a:srgbClr val="32363A"/>
                </a:solidFill>
                <a:effectLst/>
                <a:latin typeface="Calibri (Body)"/>
              </a:rPr>
              <a:t> can be used for navigation within an object, or as a filter. Different types of </a:t>
            </a:r>
            <a:r>
              <a:rPr lang="en-US" b="0" i="0" dirty="0" err="1">
                <a:solidFill>
                  <a:srgbClr val="32363A"/>
                </a:solidFill>
                <a:effectLst/>
                <a:latin typeface="Calibri (Body)"/>
              </a:rPr>
              <a:t>IconTabBar</a:t>
            </a:r>
            <a:r>
              <a:rPr lang="en-US" b="0" i="0" dirty="0">
                <a:solidFill>
                  <a:srgbClr val="32363A"/>
                </a:solidFill>
                <a:effectLst/>
                <a:latin typeface="Calibri (Body)"/>
              </a:rPr>
              <a:t> are used based on the contents.</a:t>
            </a:r>
          </a:p>
          <a:p>
            <a:pPr marL="742950" lvl="1" indent="-285750">
              <a:buFont typeface="Wingdings" panose="05000000000000000000" pitchFamily="2" charset="2"/>
              <a:buChar char="Ø"/>
            </a:pPr>
            <a:r>
              <a:rPr lang="en-US" b="0" i="0" dirty="0">
                <a:solidFill>
                  <a:srgbClr val="32363A"/>
                </a:solidFill>
                <a:effectLst/>
                <a:latin typeface="Calibri (Body)"/>
              </a:rPr>
              <a:t>Filter - There is only one main content for all tabs. The main content can be filtered, based on the selected tab.</a:t>
            </a:r>
          </a:p>
          <a:p>
            <a:pPr marL="742950" lvl="1" indent="-285750">
              <a:buFont typeface="Wingdings" panose="05000000000000000000" pitchFamily="2" charset="2"/>
              <a:buChar char="Ø"/>
            </a:pPr>
            <a:r>
              <a:rPr lang="en-US" b="0" i="0" dirty="0">
                <a:solidFill>
                  <a:srgbClr val="32363A"/>
                </a:solidFill>
                <a:effectLst/>
                <a:latin typeface="Calibri (Body)"/>
              </a:rPr>
              <a:t>Normal tab bar - The contents of each tab are independent from each other.</a:t>
            </a:r>
          </a:p>
          <a:p>
            <a:pPr marL="742950" lvl="1" indent="-285750">
              <a:buFont typeface="Wingdings" panose="05000000000000000000" pitchFamily="2" charset="2"/>
              <a:buChar char="Ø"/>
            </a:pPr>
            <a:r>
              <a:rPr lang="en-US" b="0" i="0" dirty="0">
                <a:solidFill>
                  <a:srgbClr val="32363A"/>
                </a:solidFill>
                <a:effectLst/>
                <a:latin typeface="Calibri (Body)"/>
              </a:rPr>
              <a:t>Combination of the above - There can be both filtered and independent contents.</a:t>
            </a:r>
          </a:p>
          <a:p>
            <a:pPr lvl="1"/>
            <a:endParaRPr lang="en-US" b="0" i="0" dirty="0">
              <a:solidFill>
                <a:srgbClr val="32363A"/>
              </a:solidFill>
              <a:effectLst/>
              <a:latin typeface="Calibri (Body)"/>
            </a:endParaRPr>
          </a:p>
          <a:p>
            <a:pPr marL="285750" indent="-285750" algn="l">
              <a:buFont typeface="Wingdings" panose="05000000000000000000" pitchFamily="2" charset="2"/>
              <a:buChar char="Ø"/>
            </a:pPr>
            <a:endParaRPr lang="en-US" dirty="0">
              <a:latin typeface="Calibri (Body)"/>
            </a:endParaRP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cxnSp>
        <p:nvCxnSpPr>
          <p:cNvPr id="7" name="Straight Connector 6">
            <a:extLst>
              <a:ext uri="{FF2B5EF4-FFF2-40B4-BE49-F238E27FC236}">
                <a16:creationId xmlns:a16="http://schemas.microsoft.com/office/drawing/2014/main" id="{ACC2A42B-3696-47B5-8869-184C74B66F2F}"/>
              </a:ext>
            </a:extLst>
          </p:cNvPr>
          <p:cNvCxnSpPr>
            <a:cxnSpLocks/>
          </p:cNvCxnSpPr>
          <p:nvPr/>
        </p:nvCxnSpPr>
        <p:spPr>
          <a:xfrm>
            <a:off x="94657" y="4853029"/>
            <a:ext cx="807952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2723D5-C0FC-4216-97A7-BB5BC6CA9B79}"/>
              </a:ext>
            </a:extLst>
          </p:cNvPr>
          <p:cNvSpPr txBox="1"/>
          <p:nvPr/>
        </p:nvSpPr>
        <p:spPr>
          <a:xfrm>
            <a:off x="1681020" y="5018426"/>
            <a:ext cx="6816435" cy="1200329"/>
          </a:xfrm>
          <a:prstGeom prst="rect">
            <a:avLst/>
          </a:prstGeom>
          <a:noFill/>
        </p:spPr>
        <p:txBody>
          <a:bodyPr wrap="square" rtlCol="0">
            <a:spAutoFit/>
          </a:bodyPr>
          <a:lstStyle/>
          <a:p>
            <a:r>
              <a:rPr lang="en-US" b="1" dirty="0"/>
              <a:t>Exercise 2:</a:t>
            </a:r>
          </a:p>
          <a:p>
            <a:r>
              <a:rPr lang="en-US" dirty="0"/>
              <a:t>In this exercise we will add </a:t>
            </a:r>
            <a:r>
              <a:rPr lang="en-US" dirty="0" err="1"/>
              <a:t>IconTabBar</a:t>
            </a:r>
            <a:r>
              <a:rPr lang="en-US" dirty="0"/>
              <a:t> and Footer section in View2</a:t>
            </a:r>
          </a:p>
          <a:p>
            <a:r>
              <a:rPr lang="en-US" dirty="0">
                <a:hlinkClick r:id="rId3"/>
              </a:rPr>
              <a:t>View2.view.xml</a:t>
            </a:r>
            <a:endParaRPr lang="en-US" dirty="0"/>
          </a:p>
          <a:p>
            <a:r>
              <a:rPr lang="en-US" dirty="0">
                <a:hlinkClick r:id="rId4"/>
              </a:rPr>
              <a:t>View2.controller.js</a:t>
            </a:r>
            <a:endParaRPr lang="en-US" dirty="0"/>
          </a:p>
        </p:txBody>
      </p:sp>
      <p:pic>
        <p:nvPicPr>
          <p:cNvPr id="9" name="Picture 5" descr="HTML &amp;lt;LI&amp;gt; Tag">
            <a:extLst>
              <a:ext uri="{FF2B5EF4-FFF2-40B4-BE49-F238E27FC236}">
                <a16:creationId xmlns:a16="http://schemas.microsoft.com/office/drawing/2014/main" id="{C54F08AC-56E2-4FBF-AA94-3B2B5DB0B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46" y="5018426"/>
            <a:ext cx="1517674" cy="7665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con Tab Bar | SAP Fiori Design Guidelines">
            <a:extLst>
              <a:ext uri="{FF2B5EF4-FFF2-40B4-BE49-F238E27FC236}">
                <a16:creationId xmlns:a16="http://schemas.microsoft.com/office/drawing/2014/main" id="{42E5111B-5B0E-4EED-80CA-66C19A4659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182" y="3140031"/>
            <a:ext cx="3814186" cy="283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03D6C5-9E4D-492F-ADB9-7AF223E22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4" y="2107400"/>
            <a:ext cx="7280029" cy="426286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660170B0-EC58-4471-BF93-6A2C1BA360B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268795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412253"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536109"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624043"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493433"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713676"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75172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532535"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654353"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277617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697147"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581896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594078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73BA95F7-2548-4A84-AFB2-230EC38EAD1D}"/>
              </a:ext>
            </a:extLst>
          </p:cNvPr>
          <p:cNvGrpSpPr/>
          <p:nvPr/>
        </p:nvGrpSpPr>
        <p:grpSpPr>
          <a:xfrm>
            <a:off x="7713222" y="1478937"/>
            <a:ext cx="2599767" cy="4464496"/>
            <a:chOff x="7968190" y="1478937"/>
            <a:chExt cx="2599767" cy="4464496"/>
          </a:xfrm>
        </p:grpSpPr>
        <p:sp>
          <p:nvSpPr>
            <p:cNvPr id="36" name="Rectangle 35">
              <a:extLst>
                <a:ext uri="{FF2B5EF4-FFF2-40B4-BE49-F238E27FC236}">
                  <a16:creationId xmlns:a16="http://schemas.microsoft.com/office/drawing/2014/main" id="{BEA097EE-DC1D-4A70-8EC8-EB839902749E}"/>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AE001A28-286B-4068-8AEE-15A0206E8546}"/>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7" name="Oval 56">
              <a:extLst>
                <a:ext uri="{FF2B5EF4-FFF2-40B4-BE49-F238E27FC236}">
                  <a16:creationId xmlns:a16="http://schemas.microsoft.com/office/drawing/2014/main" id="{8779640F-E32C-405D-8231-196330096FEA}"/>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25" name="Footer Placeholder 45">
            <a:extLst>
              <a:ext uri="{FF2B5EF4-FFF2-40B4-BE49-F238E27FC236}">
                <a16:creationId xmlns:a16="http://schemas.microsoft.com/office/drawing/2014/main" id="{0414B4E0-1C36-4BAB-AEC5-6F7AD932017D}"/>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094035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266701" y="45956"/>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266701" y="8588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Footer Placeholder 45">
            <a:extLst>
              <a:ext uri="{FF2B5EF4-FFF2-40B4-BE49-F238E27FC236}">
                <a16:creationId xmlns:a16="http://schemas.microsoft.com/office/drawing/2014/main" id="{926AEDFF-44EF-4DB2-896B-C371C40F2E9C}"/>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960770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 and understand the concept of Route Match Handler</a:t>
            </a:r>
          </a:p>
          <a:p>
            <a:pPr marL="457200" indent="-457200" algn="just">
              <a:buAutoNum type="arabicPeriod"/>
            </a:pPr>
            <a:r>
              <a:rPr lang="en-US" sz="1800" dirty="0">
                <a:hlinkClick r:id="rId2"/>
              </a:rPr>
              <a:t>View1.Controller.js</a:t>
            </a:r>
            <a:endParaRPr lang="en-US" sz="1800" dirty="0"/>
          </a:p>
          <a:p>
            <a:pPr marL="457200" indent="-457200" algn="just">
              <a:buAutoNum type="arabicPeriod"/>
            </a:pPr>
            <a:r>
              <a:rPr lang="en-US" sz="1800" dirty="0">
                <a:hlinkClick r:id="rId3"/>
              </a:rPr>
              <a:t>View2.Controller.js</a:t>
            </a:r>
            <a:endParaRPr lang="en-US" sz="1800" dirty="0"/>
          </a:p>
          <a:p>
            <a:pPr marL="457200" indent="-457200" algn="just">
              <a:buAutoNum type="arabicPeriod"/>
            </a:pPr>
            <a:r>
              <a:rPr lang="en-US" sz="1800" dirty="0">
                <a:hlinkClick r:id="rId4"/>
              </a:rPr>
              <a:t>Add new controller as Avengers.Controller.js which has image</a:t>
            </a:r>
            <a:r>
              <a:rPr lang="en-US" sz="1800" dirty="0">
                <a:hlinkClick r:id="rId5"/>
              </a:rPr>
              <a:t> </a:t>
            </a:r>
            <a:endParaRPr lang="en-US" sz="1800" dirty="0"/>
          </a:p>
          <a:p>
            <a:pPr marL="457200" indent="-457200" algn="just">
              <a:buAutoNum type="arabicPeriod"/>
            </a:pPr>
            <a:r>
              <a:rPr lang="en-US" sz="1800" dirty="0">
                <a:hlinkClick r:id="rId6"/>
              </a:rPr>
              <a:t> Avengers.view.xml </a:t>
            </a:r>
            <a:endParaRPr lang="en-US" sz="1800" dirty="0"/>
          </a:p>
          <a:p>
            <a:pPr marL="457200" indent="-457200" algn="just">
              <a:buAutoNum type="arabicPeriod"/>
            </a:pPr>
            <a:r>
              <a:rPr lang="en-US" sz="1800" dirty="0">
                <a:hlinkClick r:id="rId7"/>
              </a:rPr>
              <a:t>Update component.js file</a:t>
            </a:r>
            <a:endParaRPr lang="en-US" sz="1800" dirty="0"/>
          </a:p>
          <a:p>
            <a:pPr marL="457200" indent="-457200" algn="just">
              <a:buAutoNum type="arabicPeriod"/>
            </a:pPr>
            <a:r>
              <a:rPr lang="en-US" sz="1800" dirty="0">
                <a:hlinkClick r:id="rId8"/>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E0B25617-9EDA-484E-B447-F19FA3E1EF4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579699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4784</TotalTime>
  <Words>1037</Words>
  <Application>Microsoft Office PowerPoint</Application>
  <PresentationFormat>Widescreen</PresentationFormat>
  <Paragraphs>118</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72</vt: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Routes and Routing </vt:lpstr>
      <vt:lpstr>Routing Configuration</vt:lpstr>
      <vt:lpstr>Navigation and Routing</vt:lpstr>
      <vt:lpstr>Exercise 3  </vt:lpstr>
      <vt:lpstr>Concept of enable routing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182</cp:revision>
  <dcterms:created xsi:type="dcterms:W3CDTF">2021-09-02T13:28:35Z</dcterms:created>
  <dcterms:modified xsi:type="dcterms:W3CDTF">2021-09-20T10:11:04Z</dcterms:modified>
</cp:coreProperties>
</file>